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100A5E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8A734-4C03-4953-93D7-326B25914C84}" type="datetimeFigureOut">
              <a:rPr lang="ru-RU" smtClean="0"/>
              <a:pPr/>
              <a:t>19.12.2016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EB841-DD67-45B4-8410-C7267D63A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47801"/>
            <a:ext cx="7772400" cy="215265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ПАМЯТКА</a:t>
            </a:r>
            <a:b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по ПДД </a:t>
            </a:r>
            <a:b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</a:rPr>
              <a:t>в зимний период</a:t>
            </a:r>
            <a:endParaRPr lang="ru-RU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343400"/>
            <a:ext cx="6400800" cy="1295400"/>
          </a:xfrm>
        </p:spPr>
        <p:txBody>
          <a:bodyPr>
            <a:normAutofit fontScale="85000" lnSpcReduction="20000"/>
          </a:bodyPr>
          <a:lstStyle/>
          <a:p>
            <a:r>
              <a:rPr lang="ru-RU" dirty="0" err="1" smtClean="0">
                <a:solidFill>
                  <a:schemeClr val="tx1"/>
                </a:solidFill>
              </a:rPr>
              <a:t>Штельц</a:t>
            </a:r>
            <a:r>
              <a:rPr lang="ru-RU" dirty="0" smtClean="0">
                <a:solidFill>
                  <a:schemeClr val="tx1"/>
                </a:solidFill>
              </a:rPr>
              <a:t> Валерия Евгеньевна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педагог - организатор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МОУ </a:t>
            </a:r>
            <a:r>
              <a:rPr lang="ru-RU" dirty="0" smtClean="0">
                <a:solidFill>
                  <a:schemeClr val="tx1"/>
                </a:solidFill>
              </a:rPr>
              <a:t>«СОШ №32» г. Магнитогорска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585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Зима - это не только мороз и солнце, но и скользкая дорога!</a:t>
            </a:r>
            <a:endParaRPr lang="ru-RU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ru-RU" sz="2200" dirty="0" smtClean="0"/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dirty="0" smtClean="0"/>
              <a:t>Вот </a:t>
            </a:r>
            <a:r>
              <a:rPr lang="ru-RU" sz="2200" dirty="0"/>
              <a:t>и наступила долгожданная зима, время </a:t>
            </a:r>
            <a:r>
              <a:rPr lang="ru-RU" sz="2200" dirty="0" smtClean="0"/>
              <a:t>каникул, отдыха</a:t>
            </a:r>
            <a:r>
              <a:rPr lang="ru-RU" sz="2200" dirty="0"/>
              <a:t>, катания на лыжах и санках. </a:t>
            </a:r>
            <a:r>
              <a:rPr lang="ru-RU" sz="2200" dirty="0" smtClean="0"/>
              <a:t>Зима-это не только ослепительно </a:t>
            </a:r>
            <a:r>
              <a:rPr lang="ru-RU" sz="2200" dirty="0"/>
              <a:t>яркое солнце, голубое небо, </a:t>
            </a:r>
            <a:r>
              <a:rPr lang="ru-RU" sz="2200" dirty="0" smtClean="0"/>
              <a:t>хруст снега </a:t>
            </a:r>
            <a:r>
              <a:rPr lang="ru-RU" sz="2200" dirty="0"/>
              <a:t>под ногами в морозный </a:t>
            </a:r>
            <a:r>
              <a:rPr lang="ru-RU" sz="2200" dirty="0" smtClean="0"/>
              <a:t>день, но и снегопады</a:t>
            </a:r>
            <a:r>
              <a:rPr lang="ru-RU" sz="2200" dirty="0"/>
              <a:t>, заносы, скользкая дорога, </a:t>
            </a:r>
            <a:r>
              <a:rPr lang="ru-RU" sz="2200" dirty="0" smtClean="0"/>
              <a:t>оттепели с гололедом</a:t>
            </a:r>
            <a:r>
              <a:rPr lang="ru-RU" sz="2200" dirty="0"/>
              <a:t>, ограниченная видимость на </a:t>
            </a:r>
            <a:r>
              <a:rPr lang="ru-RU" sz="2200" dirty="0" smtClean="0"/>
              <a:t>дороге, короткий </a:t>
            </a:r>
            <a:r>
              <a:rPr lang="ru-RU" sz="2200" dirty="0"/>
              <a:t>световой </a:t>
            </a:r>
            <a:r>
              <a:rPr lang="ru-RU" sz="2200" dirty="0" smtClean="0"/>
              <a:t>день. </a:t>
            </a:r>
            <a:r>
              <a:rPr lang="ru-RU" sz="2200" smtClean="0"/>
              <a:t>Это </a:t>
            </a:r>
            <a:r>
              <a:rPr lang="ru-RU" sz="2200" dirty="0"/>
              <a:t>очень сложный </a:t>
            </a:r>
            <a:r>
              <a:rPr lang="ru-RU" sz="2200" dirty="0" smtClean="0"/>
              <a:t>период и </a:t>
            </a:r>
            <a:r>
              <a:rPr lang="ru-RU" sz="2200" dirty="0"/>
              <a:t>для водителей и для пешеходов.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ru-RU" sz="2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457024818_0_1e172_eabf3167_orig.jpg"/>
          <p:cNvPicPr>
            <a:picLocks noChangeAspect="1"/>
          </p:cNvPicPr>
          <p:nvPr/>
        </p:nvPicPr>
        <p:blipFill>
          <a:blip r:embed="rId2" cstate="print">
            <a:lum bright="-5000" contrast="2000"/>
          </a:blip>
          <a:stretch>
            <a:fillRect/>
          </a:stretch>
        </p:blipFill>
        <p:spPr>
          <a:xfrm>
            <a:off x="2209800" y="228600"/>
            <a:ext cx="4648200" cy="3098800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3429000"/>
            <a:ext cx="8686800" cy="3200400"/>
          </a:xfrm>
        </p:spPr>
        <p:txBody>
          <a:bodyPr>
            <a:normAutofit/>
          </a:bodyPr>
          <a:lstStyle/>
          <a:p>
            <a:pPr marL="0" lvl="0" indent="0" algn="just">
              <a:spcBef>
                <a:spcPts val="0"/>
              </a:spcBef>
              <a:buNone/>
            </a:pPr>
            <a:r>
              <a:rPr lang="ru-RU" sz="2200" dirty="0" smtClean="0"/>
              <a:t>Темнеет зимой рано и очень быстро. В сумерках и в темноте значительно ухудшается видимость, и легко ошибиться в определении расстояния как до едущего автомобиля, так и до неподвижных предметов. Часто близкие предметы кажутся далекими, а далекие — близкими. Случаются зрительные обманы: неподвижный предмет можно принять за движущийся, и наоборот. Поэтому в сумерках и темноте необходимо быть особенно внимательными. Переходить проезжую часть можно только после того, как убедитесь в безопасности перехода, в отсутствии приближающегося транспорта.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3124200"/>
            <a:ext cx="8839200" cy="35052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200" dirty="0" smtClean="0"/>
              <a:t>В снегопады заметно появляются заносы, ограничивается и затрудняется движение пешеходов и транспорта. Снег залепляет глаза пешеходам и мешает обзору дороги. Для водителя видимость на дороге тоже ухудшается. В такой ситуации водителю еще сложнее заметить пешехода. Перед переходом дороги вспомните, что у всех транспортных средств на скользкой дороге непредсказуемо удлиняется тормозной путь, а в снежный накат или гололед повышается вероятность «юза», заноса автомобиля. Поэтому обычное (летнее) безопасное для перехода расстояние до машины нужно увеличить в несколько раз.</a:t>
            </a:r>
            <a:endParaRPr lang="ru-RU" sz="2200" dirty="0"/>
          </a:p>
        </p:txBody>
      </p:sp>
      <p:pic>
        <p:nvPicPr>
          <p:cNvPr id="5" name="Рисунок 4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152400"/>
            <a:ext cx="4343400" cy="28956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Рисунок 5" descr="a403_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400" y="152400"/>
            <a:ext cx="3531220" cy="28956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3733800"/>
            <a:ext cx="8839200" cy="2895600"/>
          </a:xfrm>
        </p:spPr>
        <p:txBody>
          <a:bodyPr>
            <a:noAutofit/>
          </a:bodyPr>
          <a:lstStyle/>
          <a:p>
            <a:pPr marL="0" lvl="0" indent="0" algn="just">
              <a:spcBef>
                <a:spcPts val="0"/>
              </a:spcBef>
              <a:buNone/>
            </a:pPr>
            <a:endParaRPr lang="ru-RU" sz="2200" dirty="0" smtClean="0"/>
          </a:p>
          <a:p>
            <a:pPr marL="0" lvl="0" indent="0" algn="just">
              <a:spcBef>
                <a:spcPts val="0"/>
              </a:spcBef>
              <a:buNone/>
            </a:pPr>
            <a:r>
              <a:rPr lang="ru-RU" sz="2200" dirty="0" smtClean="0"/>
              <a:t>Из-за частых снегопадов на обочинах образуются сугробы, которые мешают взрослым и детям увидеть приближающийся транспорт. Прежде чем начать переход, придется выглянуть из-за сугроба, чтобы убедиться в отсутствии приближающихся машин. Узкие зимние дороги, сугробы на обочинах, буксующие и стоящие заснеженные автомобили все это - дополнительные помехи для движения транспорта и людей.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/>
          </a:p>
        </p:txBody>
      </p:sp>
      <p:pic>
        <p:nvPicPr>
          <p:cNvPr id="6" name="Рисунок 5" descr="wr-720.sh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" y="406400"/>
            <a:ext cx="4419600" cy="29464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Рисунок 7" descr="3178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91000" y="228600"/>
            <a:ext cx="4684426" cy="3429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5257800"/>
            <a:ext cx="8534400" cy="1066800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200" dirty="0" smtClean="0"/>
              <a:t>Яркое солнце и белый снег, как ни странно, тоже помеха они создают эффект бликов, человек как бы «ослепляется». 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ru-RU" sz="2200" dirty="0" smtClean="0"/>
          </a:p>
          <a:p>
            <a:pPr marL="0" indent="0" algn="just">
              <a:spcBef>
                <a:spcPts val="0"/>
              </a:spcBef>
              <a:buNone/>
            </a:pPr>
            <a:endParaRPr lang="ru-RU" sz="2200" dirty="0"/>
          </a:p>
        </p:txBody>
      </p:sp>
      <p:pic>
        <p:nvPicPr>
          <p:cNvPr id="7" name="Рисунок 6" descr="5e2c88929bba24b0788daeb0c195b27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04800"/>
            <a:ext cx="8305800" cy="462503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3412123"/>
            <a:ext cx="8899937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Зима время катания на санках и лыжах, и очень часто можно встретить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детей, которые  ездят прямо по проезжей части, а это очень опасно. На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дороге накат, и понятно, что санки и лыжи хорошо и далеко катятся, но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ведь и у транспортных средств тормозной путь увеличивается, и в такой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ситуации может случиться непоправимое. Запрещайте детям играть на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ru-RU" sz="2200" dirty="0" smtClean="0"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роезжей  части, ходить по ней на лыжах. Не стройте  ледяных горок в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близи проезжей части.</a:t>
            </a: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9" name="Рисунок 8" descr="pdd-dlya-detej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117" y="152400"/>
            <a:ext cx="3622084" cy="381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 descr="1325054185_gibd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2400" y="165379"/>
            <a:ext cx="4876799" cy="37970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5145375"/>
            <a:ext cx="8899937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/>
              <a:t>Чтобы не упасть на скользкой дороге, ни в коем случае нельзя бежать через проезжую часть. Можно поскользнуться и упасть прямо под колеса автомобиля.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6" name="Рисунок 5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43200" y="533400"/>
            <a:ext cx="3581400" cy="4305300"/>
          </a:xfrm>
          <a:prstGeom prst="rect">
            <a:avLst/>
          </a:prstGeom>
          <a:ln w="12700">
            <a:solidFill>
              <a:schemeClr val="bg1">
                <a:lumMod val="50000"/>
              </a:schemeClr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5145374"/>
            <a:ext cx="8899937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/>
              <a:t>Раскатанные ледяные дорожки могут привести к серьезным травмам. Если падение все же неизбежно, согните колени и руки в локтях, что позволит вам «приземлиться» более удачно.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Рисунок 3" descr="gololed-9-845x1024.jpg"/>
          <p:cNvPicPr>
            <a:picLocks noChangeAspect="1"/>
          </p:cNvPicPr>
          <p:nvPr/>
        </p:nvPicPr>
        <p:blipFill>
          <a:blip r:embed="rId2" cstate="print"/>
          <a:srcRect b="46667"/>
          <a:stretch>
            <a:fillRect/>
          </a:stretch>
        </p:blipFill>
        <p:spPr>
          <a:xfrm>
            <a:off x="48815" y="457200"/>
            <a:ext cx="4218385" cy="272703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Рисунок 4" descr="gololed-9-845x1024.jpg"/>
          <p:cNvPicPr>
            <a:picLocks noChangeAspect="1"/>
          </p:cNvPicPr>
          <p:nvPr/>
        </p:nvPicPr>
        <p:blipFill>
          <a:blip r:embed="rId2" cstate="print"/>
          <a:srcRect t="53553"/>
          <a:stretch>
            <a:fillRect/>
          </a:stretch>
        </p:blipFill>
        <p:spPr>
          <a:xfrm>
            <a:off x="4343400" y="2369384"/>
            <a:ext cx="4724400" cy="26598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152400" y="5653205"/>
            <a:ext cx="889993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/>
              <a:t>Чтобы водители в свете фар издалека могли вас увидеть, прикрепите на одежду светоотражающие элементы.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Рисунок 3" descr="flyker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199" y="914400"/>
            <a:ext cx="8234621" cy="37338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1663" y="5549444"/>
            <a:ext cx="889993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/>
              <a:t>Не возите ребенка через проезжую часть на санках. При переходе надо снять его с санок, взять их в руки, и только так продолжать движение.</a:t>
            </a: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Рисунок 3" descr="loosing_baby_thumb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914400"/>
            <a:ext cx="5715000" cy="381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91400" y="274638"/>
            <a:ext cx="1524000" cy="201136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 bwMode="auto">
          <a:xfrm>
            <a:off x="91663" y="5210889"/>
            <a:ext cx="8899937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200" dirty="0" smtClean="0"/>
              <a:t>Игра в снежки возле дороги опасна как для окружающих пешеходов, так и для водителей. Снежок, попавший в лобовое стекло автомобиля может привести к дорожно-транспортному происшествию.</a:t>
            </a: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kumimoji="0" lang="ru-RU" sz="2200" b="0" i="0" u="none" strike="noStrike" cap="none" normalizeH="0" baseline="0" dirty="0" smtClean="0">
              <a:ln>
                <a:noFill/>
              </a:ln>
              <a:effectLst/>
              <a:cs typeface="Arial" pitchFamily="34" charset="0"/>
            </a:endParaRPr>
          </a:p>
        </p:txBody>
      </p:sp>
      <p:pic>
        <p:nvPicPr>
          <p:cNvPr id="4" name="Рисунок 3" descr="9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0" y="279400"/>
            <a:ext cx="7010400" cy="46736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167640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800" dirty="0" smtClean="0"/>
              <a:t>Поэтому </a:t>
            </a:r>
            <a:r>
              <a:rPr lang="ru-RU" sz="2800" b="1" dirty="0" smtClean="0"/>
              <a:t>Главное</a:t>
            </a:r>
            <a:r>
              <a:rPr lang="ru-RU" sz="2800" dirty="0" smtClean="0"/>
              <a:t> правило поведения на</a:t>
            </a:r>
          </a:p>
          <a:p>
            <a:pPr algn="ctr">
              <a:buNone/>
            </a:pPr>
            <a:r>
              <a:rPr lang="ru-RU" sz="2800" dirty="0" smtClean="0"/>
              <a:t>дороге зимой — </a:t>
            </a:r>
            <a:r>
              <a:rPr lang="ru-RU" sz="2800" b="1" dirty="0" smtClean="0"/>
              <a:t>удвоенное внимание и</a:t>
            </a:r>
          </a:p>
          <a:p>
            <a:pPr algn="ctr">
              <a:buNone/>
            </a:pPr>
            <a:r>
              <a:rPr lang="ru-RU" sz="2800" b="1" dirty="0" smtClean="0"/>
              <a:t>повышенная осторожность!</a:t>
            </a:r>
            <a:endParaRPr lang="ru-RU" sz="2800" dirty="0" smtClean="0"/>
          </a:p>
          <a:p>
            <a:pPr algn="ctr">
              <a:buNone/>
            </a:pPr>
            <a:r>
              <a:rPr lang="ru-RU" sz="2800" dirty="0" smtClean="0"/>
              <a:t> </a:t>
            </a:r>
          </a:p>
          <a:p>
            <a:pPr algn="ctr">
              <a:buNone/>
            </a:pPr>
            <a:endParaRPr lang="ru-RU" sz="2800" dirty="0"/>
          </a:p>
        </p:txBody>
      </p:sp>
      <p:pic>
        <p:nvPicPr>
          <p:cNvPr id="4" name="Рисунок 3" descr="00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1" y="2438400"/>
            <a:ext cx="4502586" cy="389638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569</Words>
  <Application>Microsoft Office PowerPoint</Application>
  <PresentationFormat>Экран (4:3)</PresentationFormat>
  <Paragraphs>32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ПАМЯТКА по ПДД  в зимний период</vt:lpstr>
      <vt:lpstr>Зима - это не только мороз и солнце, но и скользкая дорога!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ПАМЯТКА по ПДД  в зимний период</dc:title>
  <dc:creator>Учитель</dc:creator>
  <cp:lastModifiedBy>Учитель</cp:lastModifiedBy>
  <cp:revision>58</cp:revision>
  <dcterms:created xsi:type="dcterms:W3CDTF">2016-12-01T08:39:45Z</dcterms:created>
  <dcterms:modified xsi:type="dcterms:W3CDTF">2016-12-19T07:28:12Z</dcterms:modified>
</cp:coreProperties>
</file>